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404" r:id="rId3"/>
    <p:sldId id="405" r:id="rId5"/>
    <p:sldId id="406" r:id="rId6"/>
    <p:sldId id="409" r:id="rId7"/>
    <p:sldId id="431" r:id="rId8"/>
    <p:sldId id="410" r:id="rId9"/>
    <p:sldId id="412" r:id="rId10"/>
    <p:sldId id="414" r:id="rId11"/>
    <p:sldId id="415" r:id="rId12"/>
    <p:sldId id="418" r:id="rId13"/>
  </p:sldIdLst>
  <p:sldSz cx="9144000" cy="5143500" type="screen16x9"/>
  <p:notesSz cx="6858000" cy="9144000"/>
  <p:embeddedFontLst>
    <p:embeddedFont>
      <p:font typeface="Calibri" pitchFamily="34" charset="0"/>
      <p:regular r:id="rId17"/>
      <p:bold r:id="rId18"/>
    </p:embeddedFont>
    <p:embeddedFont>
      <p:font typeface="微软雅黑" pitchFamily="34" charset="-122"/>
      <p:regular r:id="rId19"/>
      <p:bold r:id="rId20"/>
    </p:embeddedFont>
    <p:embeddedFont>
      <p:font typeface="黑体" charset="-122"/>
      <p:regular r:id="rId21"/>
    </p:embeddedFont>
    <p:embeddedFont>
      <p:font typeface="微软雅黑" charset="-122"/>
      <p:regular r:id="rId22"/>
      <p:bold r:id="rId23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5FF"/>
    <a:srgbClr val="A568D2"/>
    <a:srgbClr val="9954CC"/>
    <a:srgbClr val="FFFFFF"/>
    <a:srgbClr val="EED56C"/>
    <a:srgbClr val="D43E01"/>
    <a:srgbClr val="E8EAE9"/>
    <a:srgbClr val="FCFCFC"/>
    <a:srgbClr val="CCD0D1"/>
    <a:srgbClr val="D7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006" autoAdjust="0"/>
    <p:restoredTop sz="94660"/>
  </p:normalViewPr>
  <p:slideViewPr>
    <p:cSldViewPr>
      <p:cViewPr>
        <p:scale>
          <a:sx n="110" d="100"/>
          <a:sy n="110" d="100"/>
        </p:scale>
        <p:origin x="-360" y="282"/>
      </p:cViewPr>
      <p:guideLst>
        <p:guide orient="horz" pos="1506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9508725584457"/>
          <c:y val="0.103349470975649"/>
          <c:w val="0.539265390476806"/>
          <c:h val="0.73433743228502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explosion val="1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有效问卷</c:v>
                </c:pt>
                <c:pt idx="1">
                  <c:v>无效问卷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c:formatCode="General">
                  <c:v>413</c:v>
                </c:pt>
                <c:pt idx="1" c:formatCode="General">
                  <c:v>37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900" kern="1200">
          <a:solidFill>
            <a:schemeClr val="tx1"/>
          </a:solidFill>
          <a:latin typeface="+mn-lt"/>
          <a:ea typeface="+mn-ea"/>
          <a:cs typeface="+mn-cs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8500361" y="241918"/>
            <a:ext cx="365983" cy="2153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10"/>
          <p:cNvSpPr/>
          <p:nvPr userDrawn="1"/>
        </p:nvSpPr>
        <p:spPr>
          <a:xfrm rot="10610802">
            <a:off x="8504736" y="316259"/>
            <a:ext cx="366581" cy="196391"/>
          </a:xfrm>
          <a:prstGeom prst="triangl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/>
          <p:nvPr userDrawn="1"/>
        </p:nvSpPr>
        <p:spPr>
          <a:xfrm>
            <a:off x="8519485" y="204940"/>
            <a:ext cx="337081" cy="350586"/>
          </a:xfrm>
          <a:prstGeom prst="rect">
            <a:avLst/>
          </a:prstGeom>
        </p:spPr>
        <p:txBody>
          <a:bodyPr vert="horz" lIns="0" tIns="0" rIns="0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000" smtClean="0"/>
            </a:fld>
            <a:endParaRPr lang="en-US" sz="1000" dirty="0"/>
          </a:p>
        </p:txBody>
      </p:sp>
      <p:grpSp>
        <p:nvGrpSpPr>
          <p:cNvPr id="8" name="Group 5"/>
          <p:cNvGrpSpPr/>
          <p:nvPr userDrawn="1"/>
        </p:nvGrpSpPr>
        <p:grpSpPr>
          <a:xfrm>
            <a:off x="347419" y="4731991"/>
            <a:ext cx="224082" cy="221156"/>
            <a:chOff x="4328868" y="5502988"/>
            <a:chExt cx="500307" cy="493774"/>
          </a:xfrm>
        </p:grpSpPr>
        <p:sp>
          <p:nvSpPr>
            <p:cNvPr id="9" name="Freeform 7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11" name="Group 9"/>
          <p:cNvGrpSpPr/>
          <p:nvPr userDrawn="1"/>
        </p:nvGrpSpPr>
        <p:grpSpPr>
          <a:xfrm flipH="1">
            <a:off x="933709" y="4731991"/>
            <a:ext cx="224082" cy="221156"/>
            <a:chOff x="4328868" y="5502988"/>
            <a:chExt cx="500307" cy="493774"/>
          </a:xfrm>
        </p:grpSpPr>
        <p:sp>
          <p:nvSpPr>
            <p:cNvPr id="12" name="Freeform 10">
              <a:hlinkClick r:id="" action="ppaction://hlinkshowjump?jump=nextslide"/>
            </p:cNvPr>
            <p:cNvSpPr/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3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cxnSp>
        <p:nvCxnSpPr>
          <p:cNvPr id="14" name="Straight Connector 3"/>
          <p:cNvCxnSpPr/>
          <p:nvPr userDrawn="1"/>
        </p:nvCxnSpPr>
        <p:spPr>
          <a:xfrm>
            <a:off x="552709" y="4845350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916" y="210344"/>
            <a:ext cx="705222" cy="705222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微立体创业计划\00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5" y="219716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2587892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add the title text content</a:t>
            </a:r>
            <a:endParaRPr lang="zh-CN" altLang="en-US" sz="1050" b="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184649" y="250504"/>
            <a:ext cx="3216269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>
              <a:defRPr lang="zh-CN" altLang="en-US"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cs typeface="+mn-cs"/>
              </a:defRPr>
            </a:lvl1pPr>
          </a:lstStyle>
          <a:p>
            <a:pPr lvl="0" algn="l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9" y="11933"/>
            <a:ext cx="9123322" cy="513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9144000" cy="5143198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microsoft.com/office/2007/relationships/hdphoto" Target="../media/image22.png"/><Relationship Id="rId7" Type="http://schemas.openxmlformats.org/officeDocument/2006/relationships/image" Target="../media/image21.png"/><Relationship Id="rId6" Type="http://schemas.microsoft.com/office/2007/relationships/hdphoto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image18.png"/><Relationship Id="rId3" Type="http://schemas.openxmlformats.org/officeDocument/2006/relationships/image" Target="../media/image17.png"/><Relationship Id="rId2" Type="http://schemas.microsoft.com/office/2007/relationships/hdphoto" Target="../media/image16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microsoft.com/office/2007/relationships/hdphoto" Target="../media/image24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microsoft.com/office/2007/relationships/hdphoto" Target="../media/image34.png"/><Relationship Id="rId4" Type="http://schemas.openxmlformats.org/officeDocument/2006/relationships/image" Target="../media/image33.png"/><Relationship Id="rId3" Type="http://schemas.microsoft.com/office/2007/relationships/hdphoto" Target="../media/image32.png"/><Relationship Id="rId2" Type="http://schemas.openxmlformats.org/officeDocument/2006/relationships/image" Target="../media/image31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54.jpeg"/><Relationship Id="rId7" Type="http://schemas.openxmlformats.org/officeDocument/2006/relationships/image" Target="../media/image53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1.jpe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115695" y="267970"/>
            <a:ext cx="5989320" cy="373380"/>
          </a:xfrm>
        </p:spPr>
        <p:txBody>
          <a:bodyPr wrap="square"/>
          <a:lstStyle/>
          <a:p>
            <a:pPr algn="l"/>
            <a:r>
              <a:rPr lang="en-US" altLang="zh-CN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1</a:t>
            </a:r>
            <a:r>
              <a:rPr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、用手中的笔，画心中的你</a:t>
            </a:r>
            <a:r>
              <a:rPr lang="en-US" altLang="zh-CN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——</a:t>
            </a:r>
            <a:r>
              <a:rPr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淮南印象手绘团队</a:t>
            </a:r>
            <a:endParaRPr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charset="0"/>
              <a:ea typeface="黑体" charset="0"/>
              <a:cs typeface="+mn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173010" y="4409265"/>
            <a:ext cx="656312" cy="656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" name="同心圆 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581024" y="4436924"/>
            <a:ext cx="328649" cy="32864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同心圆 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541751" y="3291830"/>
            <a:ext cx="998801" cy="998801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11" name="椭圆 10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solidFill>
              <a:srgbClr val="9954CC"/>
            </a:solidFill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237833" y="4723995"/>
            <a:ext cx="321721" cy="321721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17" name="椭圆 1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solidFill>
              <a:srgbClr val="9954CC"/>
            </a:solidFill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399550" y="4369917"/>
            <a:ext cx="160860" cy="160860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20" name="椭圆 19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solidFill>
              <a:srgbClr val="9954CC"/>
            </a:solidFill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solidFill>
              <a:srgbClr val="9954CC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54179" y="5917921"/>
            <a:ext cx="738965" cy="307928"/>
          </a:xfrm>
          <a:prstGeom prst="rect">
            <a:avLst/>
          </a:prstGeom>
          <a:noFill/>
        </p:spPr>
        <p:txBody>
          <a:bodyPr wrap="none" lIns="61109" tIns="30555" rIns="61109" bIns="30555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pic>
        <p:nvPicPr>
          <p:cNvPr id="2" name="图片 1" descr="IMG_002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87450" y="915670"/>
            <a:ext cx="2500630" cy="1668145"/>
          </a:xfrm>
          <a:prstGeom prst="roundRect">
            <a:avLst/>
          </a:prstGeom>
          <a:ln>
            <a:solidFill>
              <a:srgbClr val="00FFFF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1475740" y="2571750"/>
            <a:ext cx="184086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5F5F5F">
                    <a:lumMod val="50000"/>
                  </a:srgbClr>
                </a:solidFill>
              </a:rPr>
              <a:t>我们是手绘小团队</a:t>
            </a:r>
            <a:endParaRPr lang="zh-CN" altLang="en-US" sz="1600" b="1">
              <a:solidFill>
                <a:srgbClr val="5F5F5F">
                  <a:lumMod val="50000"/>
                </a:srgbClr>
              </a:solidFill>
            </a:endParaRPr>
          </a:p>
        </p:txBody>
      </p:sp>
      <p:pic>
        <p:nvPicPr>
          <p:cNvPr id="14" name="图片 13" descr="IMG_00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95" y="2932430"/>
            <a:ext cx="2562860" cy="1708785"/>
          </a:xfrm>
          <a:prstGeom prst="roundRect">
            <a:avLst/>
          </a:prstGeom>
          <a:ln>
            <a:solidFill>
              <a:srgbClr val="00FFFF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1834515" y="4658360"/>
            <a:ext cx="995680" cy="33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srgbClr val="5F5F5F">
                    <a:lumMod val="50000"/>
                  </a:srgbClr>
                </a:solidFill>
              </a:rPr>
              <a:t>外出写生</a:t>
            </a:r>
            <a:endParaRPr lang="zh-CN" altLang="en-US" sz="1600" b="1">
              <a:solidFill>
                <a:srgbClr val="5F5F5F">
                  <a:lumMod val="50000"/>
                </a:srgbClr>
              </a:solidFill>
            </a:endParaRPr>
          </a:p>
        </p:txBody>
      </p:sp>
      <p:pic>
        <p:nvPicPr>
          <p:cNvPr id="47" name="图片 46" descr="IMG_00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8490" y="843280"/>
            <a:ext cx="2607310" cy="1738630"/>
          </a:xfrm>
          <a:prstGeom prst="round2SameRect">
            <a:avLst/>
          </a:prstGeom>
          <a:ln>
            <a:solidFill>
              <a:srgbClr val="00FFFF"/>
            </a:solidFill>
          </a:ln>
        </p:spPr>
      </p:pic>
      <p:pic>
        <p:nvPicPr>
          <p:cNvPr id="48" name="图片 47" descr="IMG_004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5" y="2861310"/>
            <a:ext cx="2604135" cy="1736725"/>
          </a:xfrm>
          <a:prstGeom prst="round2DiagRect">
            <a:avLst/>
          </a:prstGeom>
          <a:ln>
            <a:solidFill>
              <a:srgbClr val="00FFFF"/>
            </a:solidFill>
          </a:ln>
        </p:spPr>
      </p:pic>
      <p:sp>
        <p:nvSpPr>
          <p:cNvPr id="49" name="文本框 48"/>
          <p:cNvSpPr txBox="1"/>
          <p:nvPr/>
        </p:nvSpPr>
        <p:spPr>
          <a:xfrm>
            <a:off x="4932045" y="2571750"/>
            <a:ext cx="154368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5F5F5F">
                    <a:lumMod val="50000"/>
                  </a:srgbClr>
                </a:solidFill>
              </a:rPr>
              <a:t>专心创作中</a:t>
            </a:r>
            <a:endParaRPr lang="zh-CN" altLang="en-US" sz="1600" b="1">
              <a:solidFill>
                <a:srgbClr val="5F5F5F">
                  <a:lumMod val="50000"/>
                </a:srgbClr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860290" y="4660265"/>
            <a:ext cx="1605280" cy="33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srgbClr val="5F5F5F">
                    <a:lumMod val="50000"/>
                  </a:srgbClr>
                </a:solidFill>
              </a:rPr>
              <a:t>我是绘画小能手</a:t>
            </a:r>
            <a:endParaRPr lang="zh-CN" altLang="en-US" sz="1600" b="1">
              <a:solidFill>
                <a:srgbClr val="5F5F5F">
                  <a:lumMod val="50000"/>
                </a:srgbClr>
              </a:solidFill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8649970" y="3794760"/>
            <a:ext cx="1124585" cy="9715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30764 -0.083580 -0.125486 -0.310617 -0.151944 -0.437901 C -0.178403 -0.565185 -0.136250 -0.596543 -0.132361 -0.636173 C -0.128472 -0.675802 -0.132361 -0.628765 -0.132361 -0.636173 C -0.132361 -0.643580 -0.132361 -0.665802 -0.132361 -0.673210 " pathEditMode="relative" ptsTypes="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5545" y="250190"/>
            <a:ext cx="4394835" cy="678180"/>
          </a:xfrm>
        </p:spPr>
        <p:txBody>
          <a:bodyPr wrap="square"/>
          <a:lstStyle/>
          <a:p>
            <a:pPr algn="l"/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5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、结合自身实践，做好个人实践活动</a:t>
            </a:r>
            <a:endParaRPr lang="zh-CN" altLang="en-US" dirty="0"/>
          </a:p>
          <a:p>
            <a:pPr algn="l"/>
            <a:endParaRPr lang="zh-CN" alt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654179" y="5917921"/>
            <a:ext cx="738965" cy="307928"/>
          </a:xfrm>
          <a:prstGeom prst="rect">
            <a:avLst/>
          </a:prstGeom>
          <a:noFill/>
        </p:spPr>
        <p:txBody>
          <a:bodyPr wrap="none" lIns="61109" tIns="30555" rIns="61109" bIns="30555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pic>
        <p:nvPicPr>
          <p:cNvPr id="52" name="图片 51" descr="QQ图片2016082415434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15060" y="1002665"/>
            <a:ext cx="2228215" cy="1671955"/>
          </a:xfrm>
          <a:prstGeom prst="roundRect">
            <a:avLst/>
          </a:prstGeom>
        </p:spPr>
      </p:pic>
      <p:pic>
        <p:nvPicPr>
          <p:cNvPr id="53" name="图片 52" descr="mmexport14720230278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10" y="988060"/>
            <a:ext cx="1680845" cy="1680845"/>
          </a:xfrm>
          <a:prstGeom prst="roundRect">
            <a:avLst/>
          </a:prstGeom>
        </p:spPr>
      </p:pic>
      <p:pic>
        <p:nvPicPr>
          <p:cNvPr id="54" name="图片 53" descr="Cache_-37f22c63bc4d1df4.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370" y="988060"/>
            <a:ext cx="953770" cy="1699260"/>
          </a:xfrm>
          <a:prstGeom prst="ellipse">
            <a:avLst/>
          </a:prstGeom>
        </p:spPr>
      </p:pic>
      <p:pic>
        <p:nvPicPr>
          <p:cNvPr id="55" name="图片 54" descr="照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815" y="2644140"/>
            <a:ext cx="1310005" cy="2330450"/>
          </a:xfrm>
          <a:prstGeom prst="heptagon">
            <a:avLst/>
          </a:prstGeom>
        </p:spPr>
      </p:pic>
      <p:pic>
        <p:nvPicPr>
          <p:cNvPr id="56" name="图片 55" descr="Cache_-227875946a34c912.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070225" y="3039745"/>
            <a:ext cx="2231390" cy="1676400"/>
          </a:xfrm>
          <a:prstGeom prst="hexagon">
            <a:avLst/>
          </a:prstGeom>
        </p:spPr>
      </p:pic>
      <p:pic>
        <p:nvPicPr>
          <p:cNvPr id="57" name="图片 56" descr="QQ图片2016082620084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770" y="2967990"/>
            <a:ext cx="2388235" cy="1774190"/>
          </a:xfrm>
          <a:prstGeom prst="round2Same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188720" y="267335"/>
            <a:ext cx="6033135" cy="373380"/>
          </a:xfrm>
        </p:spPr>
        <p:txBody>
          <a:bodyPr wrap="square"/>
          <a:lstStyle/>
          <a:p>
            <a:pPr algn="l"/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1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、用手中的笔，画心中的你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——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淮南印象手绘团队</a:t>
            </a:r>
            <a:endParaRPr lang="zh-CN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654179" y="5917921"/>
            <a:ext cx="738965" cy="307928"/>
          </a:xfrm>
          <a:prstGeom prst="rect">
            <a:avLst/>
          </a:prstGeom>
          <a:noFill/>
        </p:spPr>
        <p:txBody>
          <a:bodyPr wrap="none" lIns="61109" tIns="30555" rIns="61109" bIns="30555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pic>
        <p:nvPicPr>
          <p:cNvPr id="4" name="图片 3" descr="IMG_004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02945" y="1000125"/>
            <a:ext cx="2285365" cy="1524635"/>
          </a:xfrm>
          <a:prstGeom prst="ellipse">
            <a:avLst/>
          </a:prstGeom>
          <a:ln w="12700" cmpd="sng">
            <a:solidFill>
              <a:srgbClr val="FF0000"/>
            </a:solidFill>
            <a:prstDash val="solid"/>
          </a:ln>
        </p:spPr>
      </p:pic>
      <p:pic>
        <p:nvPicPr>
          <p:cNvPr id="7" name="图片 6" descr="IMG_013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740" y="1924050"/>
            <a:ext cx="2634615" cy="1757045"/>
          </a:xfrm>
          <a:prstGeom prst="pentagon">
            <a:avLst/>
          </a:prstGeom>
          <a:ln w="12700">
            <a:solidFill>
              <a:srgbClr val="FF0000"/>
            </a:solidFill>
          </a:ln>
        </p:spPr>
      </p:pic>
      <p:pic>
        <p:nvPicPr>
          <p:cNvPr id="6" name="图片 5" descr="IMG_01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775" y="3148330"/>
            <a:ext cx="2367280" cy="1577975"/>
          </a:xfrm>
          <a:prstGeom prst="hexagon">
            <a:avLst/>
          </a:prstGeom>
          <a:ln>
            <a:solidFill>
              <a:srgbClr val="FF0000"/>
            </a:solidFill>
          </a:ln>
        </p:spPr>
      </p:pic>
      <p:pic>
        <p:nvPicPr>
          <p:cNvPr id="5" name="图片 4" descr="IMG_006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535" y="2213610"/>
            <a:ext cx="2395855" cy="1597660"/>
          </a:xfrm>
          <a:prstGeom prst="round2Diag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图片 9" descr="IMG_008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5645" y="1139825"/>
            <a:ext cx="2493645" cy="166306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sp>
        <p:nvSpPr>
          <p:cNvPr id="8" name="圆角矩形 7"/>
          <p:cNvSpPr/>
          <p:nvPr/>
        </p:nvSpPr>
        <p:spPr>
          <a:xfrm>
            <a:off x="5607685" y="4164330"/>
            <a:ext cx="1777365" cy="51879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109" tIns="30555" rIns="61109" bIns="30555"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831205" y="4235450"/>
            <a:ext cx="1270000" cy="3263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活动开展中</a:t>
            </a:r>
            <a:endParaRPr lang="zh-CN" altLang="en-US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8002270" y="1130935"/>
            <a:ext cx="1124585" cy="9715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54375 -0.023333 -0.201250 -0.099753 -0.285556 -0.111111 C -0.369861 -0.122469 -0.394375 -0.067531 -0.421597 -0.056667 C -0.448819 -0.045802 -0.424306 -0.055556 -0.421597 -0.056667 " pathEditMode="relative" ptsTypes="">
                                      <p:cBhvr>
                                        <p:cTn id="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8" grpId="0" animBg="1"/>
      <p:bldP spid="8" grpId="1" animBg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5545" y="250190"/>
            <a:ext cx="5967730" cy="678180"/>
          </a:xfrm>
        </p:spPr>
        <p:txBody>
          <a:bodyPr wrap="square"/>
          <a:lstStyle/>
          <a:p>
            <a:pPr algn="l"/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1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、用手中的笔，画心中的你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——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淮南印象手绘团队</a:t>
            </a:r>
            <a:endParaRPr lang="zh-CN" altLang="en-US" dirty="0"/>
          </a:p>
          <a:p>
            <a:pPr algn="l"/>
            <a:endParaRPr lang="zh-CN" altLang="en-US" dirty="0"/>
          </a:p>
        </p:txBody>
      </p:sp>
      <p:pic>
        <p:nvPicPr>
          <p:cNvPr id="41" name="图片 40" descr="QQ图片20160903203951 (2)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684530" y="892175"/>
            <a:ext cx="2690495" cy="1793875"/>
          </a:xfrm>
          <a:prstGeom prst="rect">
            <a:avLst/>
          </a:prstGeom>
        </p:spPr>
      </p:pic>
      <p:pic>
        <p:nvPicPr>
          <p:cNvPr id="42" name="图片 41" descr="QQ图片20160903204003 (2)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2914650" y="964565"/>
            <a:ext cx="2909570" cy="2299335"/>
          </a:xfrm>
          <a:prstGeom prst="rect">
            <a:avLst/>
          </a:prstGeom>
        </p:spPr>
      </p:pic>
      <p:pic>
        <p:nvPicPr>
          <p:cNvPr id="43" name="图片 42" descr="QQ图片20160903204007 (2)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>
            <a:off x="4716145" y="2427605"/>
            <a:ext cx="2999105" cy="2051050"/>
          </a:xfrm>
          <a:prstGeom prst="rect">
            <a:avLst/>
          </a:prstGeom>
        </p:spPr>
      </p:pic>
      <p:pic>
        <p:nvPicPr>
          <p:cNvPr id="44" name="图片 43" descr="QQ图片20160903204013 (2)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/>
                </a14:imgProps>
              </a:ext>
            </a:extLst>
          </a:blip>
          <a:srcRect/>
          <a:stretch>
            <a:fillRect/>
          </a:stretch>
        </p:blipFill>
        <p:spPr>
          <a:xfrm>
            <a:off x="6723380" y="941070"/>
            <a:ext cx="1845310" cy="2957195"/>
          </a:xfrm>
          <a:prstGeom prst="rect">
            <a:avLst/>
          </a:prstGeom>
        </p:spPr>
      </p:pic>
      <p:pic>
        <p:nvPicPr>
          <p:cNvPr id="45" name="图片 44" descr="QQ图片20160903204017 (2)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/>
                </a14:imgProps>
              </a:ext>
            </a:extLst>
          </a:blip>
          <a:srcRect/>
          <a:stretch>
            <a:fillRect/>
          </a:stretch>
        </p:blipFill>
        <p:spPr>
          <a:xfrm>
            <a:off x="900430" y="2023745"/>
            <a:ext cx="1640205" cy="2697480"/>
          </a:xfrm>
          <a:prstGeom prst="rect">
            <a:avLst/>
          </a:prstGeom>
        </p:spPr>
      </p:pic>
      <p:sp>
        <p:nvSpPr>
          <p:cNvPr id="47" name="圆角矩形 46"/>
          <p:cNvSpPr/>
          <p:nvPr/>
        </p:nvSpPr>
        <p:spPr>
          <a:xfrm>
            <a:off x="2898775" y="4157345"/>
            <a:ext cx="1732280" cy="42545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109" tIns="30555" rIns="61109" bIns="30555"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3244215" y="4264025"/>
            <a:ext cx="1016000" cy="2438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charset="0"/>
                <a:ea typeface="黑体" charset="0"/>
              </a:rPr>
              <a:t>优秀作品展</a:t>
            </a:r>
            <a:endParaRPr lang="zh-CN" altLang="en-US" sz="1600" b="1" dirty="0" smtClean="0">
              <a:solidFill>
                <a:schemeClr val="bg1"/>
              </a:solidFill>
              <a:latin typeface="黑体" charset="0"/>
              <a:ea typeface="黑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4910" y="250190"/>
            <a:ext cx="5387340" cy="373380"/>
          </a:xfrm>
        </p:spPr>
        <p:txBody>
          <a:bodyPr wrap="square"/>
          <a:lstStyle/>
          <a:p>
            <a:pPr algn="l"/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2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、树敬老之风，促社会文明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——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爱心敬老团队</a:t>
            </a:r>
            <a:endParaRPr lang="zh-CN" altLang="en-US" dirty="0"/>
          </a:p>
        </p:txBody>
      </p:sp>
      <p:sp>
        <p:nvSpPr>
          <p:cNvPr id="63" name="矩形 62"/>
          <p:cNvSpPr/>
          <p:nvPr>
            <p:custDataLst>
              <p:tags r:id="rId1"/>
            </p:custDataLst>
          </p:nvPr>
        </p:nvSpPr>
        <p:spPr>
          <a:xfrm>
            <a:off x="4267994" y="490173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zh-CN" altLang="en-US" sz="1100" b="0" dirty="0">
              <a:latin typeface="+mj-ea"/>
              <a:ea typeface="+mj-ea"/>
            </a:endParaRPr>
          </a:p>
        </p:txBody>
      </p:sp>
      <p:pic>
        <p:nvPicPr>
          <p:cNvPr id="5" name="图片 4" descr="DSC0658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1115060" y="987425"/>
            <a:ext cx="2475865" cy="1651635"/>
          </a:xfrm>
          <a:prstGeom prst="snip2Same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图片 5" descr="DSC0655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5290820" y="852805"/>
            <a:ext cx="2499995" cy="1667510"/>
          </a:xfrm>
          <a:prstGeom prst="snip2SameRect">
            <a:avLst/>
          </a:prstGeom>
          <a:ln>
            <a:solidFill>
              <a:srgbClr val="00FFFF"/>
            </a:solidFill>
          </a:ln>
        </p:spPr>
      </p:pic>
      <p:pic>
        <p:nvPicPr>
          <p:cNvPr id="9" name="图片 8" descr="DSC06589"/>
          <p:cNvPicPr>
            <a:picLocks noChangeAspect="1"/>
          </p:cNvPicPr>
          <p:nvPr/>
        </p:nvPicPr>
        <p:blipFill>
          <a:blip r:embed="rId4" cstate="print"/>
          <a:srcRect l="-232" r="-232"/>
          <a:stretch>
            <a:fillRect/>
          </a:stretch>
        </p:blipFill>
        <p:spPr>
          <a:xfrm rot="10800000" flipV="1">
            <a:off x="1113790" y="2943860"/>
            <a:ext cx="2436495" cy="1563370"/>
          </a:xfrm>
          <a:prstGeom prst="round2DiagRect">
            <a:avLst/>
          </a:prstGeom>
          <a:ln>
            <a:solidFill>
              <a:srgbClr val="00FFFF"/>
            </a:solidFill>
          </a:ln>
        </p:spPr>
      </p:pic>
      <p:pic>
        <p:nvPicPr>
          <p:cNvPr id="10" name="图片 9" descr="DSC06595"/>
          <p:cNvPicPr>
            <a:picLocks noChangeAspect="1"/>
          </p:cNvPicPr>
          <p:nvPr/>
        </p:nvPicPr>
        <p:blipFill>
          <a:blip r:embed="rId5" cstate="print"/>
          <a:srcRect r="-53"/>
          <a:stretch>
            <a:fillRect/>
          </a:stretch>
        </p:blipFill>
        <p:spPr>
          <a:xfrm rot="10800000" flipH="1" flipV="1">
            <a:off x="5434965" y="2906395"/>
            <a:ext cx="2409190" cy="1605280"/>
          </a:xfrm>
          <a:prstGeom prst="round2DiagRect">
            <a:avLst>
              <a:gd name="adj1" fmla="val 20925"/>
              <a:gd name="adj2" fmla="val 0"/>
            </a:avLst>
          </a:prstGeom>
          <a:ln>
            <a:solidFill>
              <a:srgbClr val="00FFFF"/>
            </a:solidFill>
          </a:ln>
        </p:spPr>
      </p:pic>
      <p:pic>
        <p:nvPicPr>
          <p:cNvPr id="4" name="图片 3" descr="IMG_00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 flipH="1" flipV="1">
            <a:off x="2971800" y="1684655"/>
            <a:ext cx="2869565" cy="191452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843280"/>
            <a:ext cx="1124585" cy="97155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851864" y="4298966"/>
            <a:ext cx="1388221" cy="589507"/>
            <a:chOff x="5112345" y="4583380"/>
            <a:chExt cx="2076669" cy="882316"/>
          </a:xfrm>
        </p:grpSpPr>
        <p:grpSp>
          <p:nvGrpSpPr>
            <p:cNvPr id="8" name="组合 7"/>
            <p:cNvGrpSpPr/>
            <p:nvPr/>
          </p:nvGrpSpPr>
          <p:grpSpPr>
            <a:xfrm>
              <a:off x="5112345" y="4583380"/>
              <a:ext cx="2076669" cy="882316"/>
              <a:chOff x="2582250" y="5541358"/>
              <a:chExt cx="2076669" cy="882316"/>
            </a:xfrm>
          </p:grpSpPr>
          <p:sp>
            <p:nvSpPr>
              <p:cNvPr id="11" name="圆角矩形 10"/>
              <p:cNvSpPr/>
              <p:nvPr/>
            </p:nvSpPr>
            <p:spPr bwMode="auto">
              <a:xfrm>
                <a:off x="2582250" y="5541358"/>
                <a:ext cx="2076669" cy="882316"/>
              </a:xfrm>
              <a:prstGeom prst="roundRect">
                <a:avLst>
                  <a:gd name="adj" fmla="val 10568"/>
                </a:avLst>
              </a:pr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" name="圆角矩形 11"/>
              <p:cNvSpPr/>
              <p:nvPr/>
            </p:nvSpPr>
            <p:spPr bwMode="auto">
              <a:xfrm>
                <a:off x="2675090" y="5620577"/>
                <a:ext cx="1896899" cy="727516"/>
              </a:xfrm>
              <a:prstGeom prst="roundRect">
                <a:avLst>
                  <a:gd name="adj" fmla="val 10568"/>
                </a:avLst>
              </a:prstGeom>
              <a:solidFill>
                <a:srgbClr val="9954C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5295532" y="4806812"/>
              <a:ext cx="1633649" cy="483800"/>
            </a:xfrm>
            <a:prstGeom prst="rect">
              <a:avLst/>
            </a:prstGeom>
            <a:noFill/>
            <a:ln w="7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sz="1400" dirty="0">
                  <a:solidFill>
                    <a:srgbClr val="F8F8F8"/>
                  </a:solidFill>
                  <a:latin typeface="+mj-ea"/>
                  <a:ea typeface="+mj-ea"/>
                </a:rPr>
                <a:t>活动进行中</a:t>
              </a:r>
              <a:endParaRPr lang="zh-CN" sz="1400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6815" y="250190"/>
            <a:ext cx="7127875" cy="373380"/>
          </a:xfrm>
        </p:spPr>
        <p:txBody>
          <a:bodyPr wrap="square"/>
          <a:lstStyle/>
          <a:p>
            <a:pPr algn="l"/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3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、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“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豆花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”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香里说经年，听取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“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民生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”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一片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——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民声调查队</a:t>
            </a:r>
            <a:endParaRPr lang="zh-CN" altLang="en-US" dirty="0"/>
          </a:p>
        </p:txBody>
      </p:sp>
      <p:pic>
        <p:nvPicPr>
          <p:cNvPr id="36" name="图片 35" descr="DSC0662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37895" y="2553970"/>
            <a:ext cx="2070735" cy="1380490"/>
          </a:xfrm>
          <a:prstGeom prst="roundRect">
            <a:avLst/>
          </a:prstGeom>
          <a:ln w="25400" cmpd="sng">
            <a:solidFill>
              <a:srgbClr val="A6069C"/>
            </a:solidFill>
            <a:prstDash val="lgDashDot"/>
          </a:ln>
        </p:spPr>
      </p:pic>
      <p:pic>
        <p:nvPicPr>
          <p:cNvPr id="37" name="图片 36" descr="DSC0660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1547495" y="988060"/>
            <a:ext cx="2195830" cy="1464310"/>
          </a:xfrm>
          <a:prstGeom prst="rect">
            <a:avLst/>
          </a:prstGeom>
          <a:ln>
            <a:solidFill>
              <a:srgbClr val="883224"/>
            </a:solidFill>
          </a:ln>
        </p:spPr>
      </p:pic>
      <p:pic>
        <p:nvPicPr>
          <p:cNvPr id="38" name="图片 37" descr="DSC066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5508625" y="987425"/>
            <a:ext cx="2273300" cy="1515745"/>
          </a:xfrm>
          <a:prstGeom prst="rect">
            <a:avLst/>
          </a:prstGeom>
        </p:spPr>
      </p:pic>
      <p:pic>
        <p:nvPicPr>
          <p:cNvPr id="39" name="图片 38" descr="DSC066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5325" y="2872105"/>
            <a:ext cx="2128520" cy="1419225"/>
          </a:xfrm>
          <a:prstGeom prst="roundRect">
            <a:avLst/>
          </a:prstGeom>
          <a:ln w="22225" cmpd="sng">
            <a:solidFill>
              <a:srgbClr val="A6069C"/>
            </a:solidFill>
            <a:prstDash val="lgDashDot"/>
          </a:ln>
        </p:spPr>
      </p:pic>
      <p:pic>
        <p:nvPicPr>
          <p:cNvPr id="40" name="图片 39" descr="DSC0662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86785" y="3292475"/>
            <a:ext cx="2034540" cy="1356360"/>
          </a:xfrm>
          <a:prstGeom prst="roundRect">
            <a:avLst/>
          </a:prstGeom>
          <a:ln w="19050" cmpd="sng">
            <a:solidFill>
              <a:srgbClr val="A6069C"/>
            </a:solidFill>
            <a:prstDash val="lgDashDot"/>
          </a:ln>
        </p:spPr>
      </p:pic>
      <p:pic>
        <p:nvPicPr>
          <p:cNvPr id="41" name="图片 40" descr="DSC0662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1065" y="2880360"/>
            <a:ext cx="2039620" cy="1360170"/>
          </a:xfrm>
          <a:prstGeom prst="roundRect">
            <a:avLst/>
          </a:prstGeom>
          <a:ln w="19050" cmpd="sng">
            <a:solidFill>
              <a:srgbClr val="A6069C"/>
            </a:solidFill>
            <a:prstDash val="lgDashDot"/>
          </a:ln>
        </p:spPr>
      </p:pic>
      <p:pic>
        <p:nvPicPr>
          <p:cNvPr id="42" name="图片 41" descr="DSC0660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55690" y="2571750"/>
            <a:ext cx="1995170" cy="1330325"/>
          </a:xfrm>
          <a:prstGeom prst="roundRect">
            <a:avLst/>
          </a:prstGeom>
          <a:ln w="19050" cmpd="sng">
            <a:solidFill>
              <a:srgbClr val="A6069C"/>
            </a:solidFill>
            <a:prstDash val="lgDashDot"/>
          </a:ln>
        </p:spPr>
      </p:pic>
      <p:grpSp>
        <p:nvGrpSpPr>
          <p:cNvPr id="44" name="组合 43"/>
          <p:cNvGrpSpPr/>
          <p:nvPr/>
        </p:nvGrpSpPr>
        <p:grpSpPr>
          <a:xfrm>
            <a:off x="3973830" y="1134110"/>
            <a:ext cx="1382395" cy="1082040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45" name="椭圆 4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solidFill>
              <a:srgbClr val="9954CC"/>
            </a:solidFill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4140200" y="1419860"/>
            <a:ext cx="1016000" cy="5048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我们是调查</a:t>
            </a:r>
            <a:endParaRPr lang="zh-CN" altLang="en-US" sz="16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小团队</a:t>
            </a:r>
            <a:endParaRPr lang="zh-CN" altLang="en-US" sz="16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515689" y="4371991"/>
            <a:ext cx="1388221" cy="589507"/>
            <a:chOff x="5112345" y="4583380"/>
            <a:chExt cx="2076669" cy="882316"/>
          </a:xfrm>
        </p:grpSpPr>
        <p:grpSp>
          <p:nvGrpSpPr>
            <p:cNvPr id="50" name="组合 49"/>
            <p:cNvGrpSpPr/>
            <p:nvPr/>
          </p:nvGrpSpPr>
          <p:grpSpPr>
            <a:xfrm>
              <a:off x="5112345" y="4583380"/>
              <a:ext cx="2076669" cy="882316"/>
              <a:chOff x="2582250" y="5541358"/>
              <a:chExt cx="2076669" cy="882316"/>
            </a:xfrm>
          </p:grpSpPr>
          <p:sp>
            <p:nvSpPr>
              <p:cNvPr id="51" name="圆角矩形 50"/>
              <p:cNvSpPr/>
              <p:nvPr/>
            </p:nvSpPr>
            <p:spPr bwMode="auto">
              <a:xfrm>
                <a:off x="2582250" y="5541358"/>
                <a:ext cx="2076669" cy="882316"/>
              </a:xfrm>
              <a:prstGeom prst="roundRect">
                <a:avLst>
                  <a:gd name="adj" fmla="val 10568"/>
                </a:avLst>
              </a:pr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2" name="圆角矩形 51"/>
              <p:cNvSpPr/>
              <p:nvPr/>
            </p:nvSpPr>
            <p:spPr bwMode="auto">
              <a:xfrm>
                <a:off x="2675090" y="5620577"/>
                <a:ext cx="1896899" cy="727516"/>
              </a:xfrm>
              <a:prstGeom prst="roundRect">
                <a:avLst>
                  <a:gd name="adj" fmla="val 10568"/>
                </a:avLst>
              </a:prstGeom>
              <a:solidFill>
                <a:srgbClr val="9954C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53" name="矩形 52"/>
            <p:cNvSpPr>
              <a:spLocks noChangeArrowheads="1"/>
            </p:cNvSpPr>
            <p:nvPr/>
          </p:nvSpPr>
          <p:spPr bwMode="auto">
            <a:xfrm>
              <a:off x="5295532" y="4806812"/>
              <a:ext cx="1633649" cy="483800"/>
            </a:xfrm>
            <a:prstGeom prst="rect">
              <a:avLst/>
            </a:prstGeom>
            <a:noFill/>
            <a:ln w="7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sz="1400" dirty="0">
                  <a:solidFill>
                    <a:srgbClr val="F8F8F8"/>
                  </a:solidFill>
                  <a:latin typeface="+mj-ea"/>
                  <a:ea typeface="+mj-ea"/>
                </a:rPr>
                <a:t>活动开展中</a:t>
              </a:r>
              <a:endParaRPr lang="zh-CN" sz="1400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4910" y="250190"/>
            <a:ext cx="6951980" cy="373380"/>
          </a:xfrm>
        </p:spPr>
        <p:txBody>
          <a:bodyPr wrap="square"/>
          <a:lstStyle/>
          <a:p>
            <a:pPr algn="l"/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3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、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“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豆花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”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香里说经年，听取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“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民生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”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一片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——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民声调查队</a:t>
            </a:r>
            <a:endParaRPr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charset="0"/>
              <a:ea typeface="黑体" charset="0"/>
              <a:cs typeface="+mn-ea"/>
              <a:sym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54179" y="5917921"/>
            <a:ext cx="738965" cy="307928"/>
          </a:xfrm>
          <a:prstGeom prst="rect">
            <a:avLst/>
          </a:prstGeom>
          <a:noFill/>
        </p:spPr>
        <p:txBody>
          <a:bodyPr wrap="none" lIns="61109" tIns="30555" rIns="61109" bIns="30555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pic>
        <p:nvPicPr>
          <p:cNvPr id="22533" name="图片 225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85" y="1059815"/>
            <a:ext cx="1594485" cy="2823845"/>
          </a:xfrm>
          <a:prstGeom prst="roundRect">
            <a:avLst/>
          </a:prstGeom>
          <a:noFill/>
          <a:ln w="9525">
            <a:noFill/>
            <a:miter/>
          </a:ln>
        </p:spPr>
      </p:pic>
      <p:pic>
        <p:nvPicPr>
          <p:cNvPr id="22532" name="文本占位符 22531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950" y="1131570"/>
            <a:ext cx="1634490" cy="2614930"/>
          </a:xfrm>
          <a:prstGeom prst="ellipse">
            <a:avLst/>
          </a:prstGeom>
          <a:noFill/>
          <a:ln w="9525">
            <a:miter/>
          </a:ln>
        </p:spPr>
      </p:pic>
      <p:pic>
        <p:nvPicPr>
          <p:cNvPr id="20483" name="图片 20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10" y="987425"/>
            <a:ext cx="2211070" cy="2654300"/>
          </a:xfrm>
          <a:prstGeom prst="pentagon">
            <a:avLst/>
          </a:prstGeom>
          <a:noFill/>
          <a:ln w="9525">
            <a:noFill/>
            <a:miter/>
          </a:ln>
        </p:spPr>
      </p:pic>
      <p:grpSp>
        <p:nvGrpSpPr>
          <p:cNvPr id="37" name="组合 36"/>
          <p:cNvGrpSpPr/>
          <p:nvPr/>
        </p:nvGrpSpPr>
        <p:grpSpPr>
          <a:xfrm>
            <a:off x="2217374" y="4078621"/>
            <a:ext cx="1388221" cy="589507"/>
            <a:chOff x="5112345" y="4583380"/>
            <a:chExt cx="2076669" cy="882316"/>
          </a:xfrm>
        </p:grpSpPr>
        <p:grpSp>
          <p:nvGrpSpPr>
            <p:cNvPr id="38" name="组合 37"/>
            <p:cNvGrpSpPr/>
            <p:nvPr/>
          </p:nvGrpSpPr>
          <p:grpSpPr>
            <a:xfrm>
              <a:off x="5112345" y="4583380"/>
              <a:ext cx="2076669" cy="882316"/>
              <a:chOff x="2582250" y="5541358"/>
              <a:chExt cx="2076669" cy="882316"/>
            </a:xfrm>
          </p:grpSpPr>
          <p:sp>
            <p:nvSpPr>
              <p:cNvPr id="39" name="圆角矩形 38"/>
              <p:cNvSpPr/>
              <p:nvPr/>
            </p:nvSpPr>
            <p:spPr bwMode="auto">
              <a:xfrm>
                <a:off x="2582250" y="5541358"/>
                <a:ext cx="2076669" cy="882316"/>
              </a:xfrm>
              <a:prstGeom prst="roundRect">
                <a:avLst>
                  <a:gd name="adj" fmla="val 10568"/>
                </a:avLst>
              </a:pr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 bwMode="auto">
              <a:xfrm>
                <a:off x="2675090" y="5620577"/>
                <a:ext cx="1896899" cy="727516"/>
              </a:xfrm>
              <a:prstGeom prst="roundRect">
                <a:avLst>
                  <a:gd name="adj" fmla="val 10568"/>
                </a:avLst>
              </a:prstGeom>
              <a:solidFill>
                <a:srgbClr val="9954C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41" name="矩形 40"/>
            <p:cNvSpPr>
              <a:spLocks noChangeArrowheads="1"/>
            </p:cNvSpPr>
            <p:nvPr/>
          </p:nvSpPr>
          <p:spPr bwMode="auto">
            <a:xfrm>
              <a:off x="5295532" y="4806812"/>
              <a:ext cx="1633649" cy="483800"/>
            </a:xfrm>
            <a:prstGeom prst="rect">
              <a:avLst/>
            </a:prstGeom>
            <a:noFill/>
            <a:ln w="7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sz="1400" dirty="0">
                  <a:solidFill>
                    <a:srgbClr val="F8F8F8"/>
                  </a:solidFill>
                  <a:latin typeface="+mj-ea"/>
                  <a:ea typeface="+mj-ea"/>
                </a:rPr>
                <a:t>问卷调查</a:t>
              </a:r>
              <a:endParaRPr lang="zh-CN" sz="1400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</p:grpSp>
      <p:graphicFrame>
        <p:nvGraphicFramePr>
          <p:cNvPr id="54" name="图表 53"/>
          <p:cNvGraphicFramePr/>
          <p:nvPr/>
        </p:nvGraphicFramePr>
        <p:xfrm>
          <a:off x="4644390" y="843915"/>
          <a:ext cx="4799965" cy="3524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5" name="文本框 54"/>
          <p:cNvSpPr txBox="1"/>
          <p:nvPr/>
        </p:nvSpPr>
        <p:spPr>
          <a:xfrm>
            <a:off x="6766560" y="2993390"/>
            <a:ext cx="1451610" cy="2609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有效问卷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413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份</a:t>
            </a:r>
            <a:endParaRPr lang="zh-CN" altLang="en-US" sz="16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6459855" y="4084320"/>
            <a:ext cx="2094865" cy="589280"/>
            <a:chOff x="5000588" y="4583380"/>
            <a:chExt cx="2188426" cy="882316"/>
          </a:xfrm>
        </p:grpSpPr>
        <p:grpSp>
          <p:nvGrpSpPr>
            <p:cNvPr id="57" name="组合 56"/>
            <p:cNvGrpSpPr/>
            <p:nvPr/>
          </p:nvGrpSpPr>
          <p:grpSpPr>
            <a:xfrm>
              <a:off x="5000588" y="4583380"/>
              <a:ext cx="2188426" cy="882316"/>
              <a:chOff x="2470493" y="5541358"/>
              <a:chExt cx="2188426" cy="882316"/>
            </a:xfrm>
          </p:grpSpPr>
          <p:sp>
            <p:nvSpPr>
              <p:cNvPr id="58" name="圆角矩形 57"/>
              <p:cNvSpPr/>
              <p:nvPr/>
            </p:nvSpPr>
            <p:spPr bwMode="auto">
              <a:xfrm>
                <a:off x="2582250" y="5541358"/>
                <a:ext cx="2076669" cy="882316"/>
              </a:xfrm>
              <a:prstGeom prst="roundRect">
                <a:avLst>
                  <a:gd name="adj" fmla="val 10568"/>
                </a:avLst>
              </a:pr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9" name="圆角矩形 58"/>
              <p:cNvSpPr/>
              <p:nvPr/>
            </p:nvSpPr>
            <p:spPr bwMode="auto">
              <a:xfrm>
                <a:off x="2470493" y="5621223"/>
                <a:ext cx="2101925" cy="727340"/>
              </a:xfrm>
              <a:prstGeom prst="roundRect">
                <a:avLst>
                  <a:gd name="adj" fmla="val 10568"/>
                </a:avLst>
              </a:prstGeom>
              <a:solidFill>
                <a:srgbClr val="9954C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60" name="矩形 59"/>
            <p:cNvSpPr>
              <a:spLocks noChangeArrowheads="1"/>
            </p:cNvSpPr>
            <p:nvPr/>
          </p:nvSpPr>
          <p:spPr bwMode="auto">
            <a:xfrm>
              <a:off x="5001219" y="4808713"/>
              <a:ext cx="2123392" cy="483943"/>
            </a:xfrm>
            <a:prstGeom prst="rect">
              <a:avLst/>
            </a:prstGeom>
            <a:noFill/>
            <a:ln w="7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sz="1400" dirty="0">
                  <a:solidFill>
                    <a:srgbClr val="F8F8F8"/>
                  </a:solidFill>
                  <a:latin typeface="+mj-ea"/>
                  <a:ea typeface="+mj-ea"/>
                </a:rPr>
                <a:t>有效回收率达到</a:t>
              </a:r>
              <a:r>
                <a:rPr lang="en-US" altLang="zh-CN" sz="1400" dirty="0">
                  <a:solidFill>
                    <a:srgbClr val="F8F8F8"/>
                  </a:solidFill>
                  <a:latin typeface="+mj-ea"/>
                  <a:ea typeface="+mj-ea"/>
                </a:rPr>
                <a:t>91.7%</a:t>
              </a:r>
              <a:endParaRPr lang="en-US" altLang="zh-CN" sz="1400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5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5" grpId="0"/>
      <p:bldP spid="55" grpId="1"/>
      <p:bldP spid="55" grpId="2"/>
      <p:bldP spid="5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5545" y="250190"/>
            <a:ext cx="6978015" cy="373380"/>
          </a:xfrm>
        </p:spPr>
        <p:txBody>
          <a:bodyPr wrap="square"/>
          <a:lstStyle/>
          <a:p>
            <a:pPr algn="l"/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4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、饮水必当思源，发扬红色精神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——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大学生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“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思源扬红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”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队</a:t>
            </a:r>
            <a:endParaRPr lang="zh-CN" alt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920240" y="5522595"/>
            <a:ext cx="474345" cy="883920"/>
          </a:xfrm>
          <a:prstGeom prst="rect">
            <a:avLst/>
          </a:prstGeom>
          <a:noFill/>
        </p:spPr>
        <p:txBody>
          <a:bodyPr wrap="square" lIns="61109" tIns="30555" rIns="61109" bIns="30555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sp>
        <p:nvSpPr>
          <p:cNvPr id="88" name="矩形 87"/>
          <p:cNvSpPr/>
          <p:nvPr>
            <p:custDataLst>
              <p:tags r:id="rId1"/>
            </p:custDataLst>
          </p:nvPr>
        </p:nvSpPr>
        <p:spPr>
          <a:xfrm>
            <a:off x="4267994" y="490173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zh-CN" altLang="en-US" sz="1100" b="0" dirty="0">
              <a:latin typeface="+mj-ea"/>
              <a:ea typeface="+mj-ea"/>
            </a:endParaRPr>
          </a:p>
        </p:txBody>
      </p:sp>
      <p:pic>
        <p:nvPicPr>
          <p:cNvPr id="4" name="图片 3" descr="IMG_006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795" y="915670"/>
            <a:ext cx="2333625" cy="1555750"/>
          </a:xfrm>
          <a:prstGeom prst="ellipse">
            <a:avLst/>
          </a:prstGeom>
          <a:ln w="28575" cmpd="sng">
            <a:solidFill>
              <a:srgbClr val="FF0000"/>
            </a:solidFill>
            <a:prstDash val="lgDashDot"/>
          </a:ln>
        </p:spPr>
      </p:pic>
      <p:pic>
        <p:nvPicPr>
          <p:cNvPr id="5" name="图片 4" descr="IMG_007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1130" y="1644015"/>
            <a:ext cx="2426970" cy="1617980"/>
          </a:xfrm>
          <a:prstGeom prst="ellipse">
            <a:avLst/>
          </a:prstGeom>
          <a:ln w="28575" cmpd="sng">
            <a:solidFill>
              <a:srgbClr val="FF0000"/>
            </a:solidFill>
            <a:prstDash val="dashDot"/>
          </a:ln>
        </p:spPr>
      </p:pic>
      <p:pic>
        <p:nvPicPr>
          <p:cNvPr id="6" name="图片 5" descr="IMG_007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3280" y="2825115"/>
            <a:ext cx="2552065" cy="1701800"/>
          </a:xfrm>
          <a:prstGeom prst="roundRect">
            <a:avLst/>
          </a:prstGeom>
          <a:ln w="28575" cmpd="sng">
            <a:solidFill>
              <a:srgbClr val="FF0000"/>
            </a:solidFill>
            <a:prstDash val="sysDot"/>
          </a:ln>
        </p:spPr>
      </p:pic>
      <p:pic>
        <p:nvPicPr>
          <p:cNvPr id="7" name="图片 6" descr="IMG_009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6765" y="807085"/>
            <a:ext cx="2250440" cy="1501140"/>
          </a:xfrm>
          <a:prstGeom prst="ellipse">
            <a:avLst/>
          </a:prstGeom>
          <a:ln w="28575" cmpd="sng">
            <a:solidFill>
              <a:srgbClr val="FF0000"/>
            </a:solidFill>
            <a:prstDash val="dashDot"/>
          </a:ln>
        </p:spPr>
      </p:pic>
      <p:pic>
        <p:nvPicPr>
          <p:cNvPr id="10" name="图片 9" descr="IMG_010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02885" y="1566545"/>
            <a:ext cx="2408555" cy="1607185"/>
          </a:xfrm>
          <a:prstGeom prst="ellipse">
            <a:avLst/>
          </a:prstGeom>
          <a:ln w="28575" cmpd="sng">
            <a:solidFill>
              <a:srgbClr val="FF0000"/>
            </a:solidFill>
            <a:prstDash val="lgDashDot"/>
          </a:ln>
        </p:spPr>
      </p:pic>
      <p:pic>
        <p:nvPicPr>
          <p:cNvPr id="9" name="图片 8" descr="IMG_009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47715" y="2797810"/>
            <a:ext cx="2550795" cy="1701165"/>
          </a:xfrm>
          <a:prstGeom prst="roundRect">
            <a:avLst/>
          </a:prstGeom>
          <a:ln w="28575" cmpd="sng">
            <a:solidFill>
              <a:srgbClr val="FF0000"/>
            </a:solidFill>
            <a:prstDash val="sysDot"/>
          </a:ln>
        </p:spPr>
      </p:pic>
      <p:grpSp>
        <p:nvGrpSpPr>
          <p:cNvPr id="8" name="组合 7"/>
          <p:cNvGrpSpPr/>
          <p:nvPr/>
        </p:nvGrpSpPr>
        <p:grpSpPr>
          <a:xfrm>
            <a:off x="4035425" y="4613910"/>
            <a:ext cx="3411220" cy="509270"/>
            <a:chOff x="5112345" y="4583380"/>
            <a:chExt cx="2076669" cy="882316"/>
          </a:xfrm>
        </p:grpSpPr>
        <p:grpSp>
          <p:nvGrpSpPr>
            <p:cNvPr id="11" name="组合 10"/>
            <p:cNvGrpSpPr/>
            <p:nvPr/>
          </p:nvGrpSpPr>
          <p:grpSpPr>
            <a:xfrm>
              <a:off x="5112345" y="4583380"/>
              <a:ext cx="2076669" cy="882316"/>
              <a:chOff x="2582250" y="5541358"/>
              <a:chExt cx="2076669" cy="882316"/>
            </a:xfrm>
          </p:grpSpPr>
          <p:sp>
            <p:nvSpPr>
              <p:cNvPr id="12" name="圆角矩形 11"/>
              <p:cNvSpPr/>
              <p:nvPr/>
            </p:nvSpPr>
            <p:spPr bwMode="auto">
              <a:xfrm>
                <a:off x="2582250" y="5541358"/>
                <a:ext cx="2076669" cy="882316"/>
              </a:xfrm>
              <a:prstGeom prst="roundRect">
                <a:avLst>
                  <a:gd name="adj" fmla="val 10568"/>
                </a:avLst>
              </a:pr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 bwMode="auto">
              <a:xfrm>
                <a:off x="2675090" y="5620577"/>
                <a:ext cx="1896899" cy="727516"/>
              </a:xfrm>
              <a:prstGeom prst="roundRect">
                <a:avLst>
                  <a:gd name="adj" fmla="val 10568"/>
                </a:avLst>
              </a:prstGeom>
              <a:solidFill>
                <a:srgbClr val="9954C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5295844" y="4807762"/>
              <a:ext cx="1745820" cy="483943"/>
            </a:xfrm>
            <a:prstGeom prst="rect">
              <a:avLst/>
            </a:prstGeom>
            <a:noFill/>
            <a:ln w="7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sz="1400" b="1">
                  <a:solidFill>
                    <a:schemeClr val="bg1"/>
                  </a:solidFill>
                  <a:sym typeface="+mn-ea"/>
                </a:rPr>
                <a:t>学习红色精神，弘扬民族文化。</a:t>
              </a:r>
              <a:endParaRPr lang="zh-CN" altLang="en-US" sz="1400" b="1">
                <a:solidFill>
                  <a:schemeClr val="bg1"/>
                </a:solidFill>
                <a:sym typeface="+mn-ea"/>
              </a:endParaRPr>
            </a:p>
            <a:p>
              <a:pPr algn="ctr"/>
              <a:endParaRPr lang="zh-CN" sz="1400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5" name="椭圆 34"/>
          <p:cNvSpPr/>
          <p:nvPr/>
        </p:nvSpPr>
        <p:spPr>
          <a:xfrm>
            <a:off x="979248" y="4266657"/>
            <a:ext cx="137389" cy="137389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231615" y="3864229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椭圆 23"/>
          <p:cNvSpPr/>
          <p:nvPr/>
        </p:nvSpPr>
        <p:spPr>
          <a:xfrm>
            <a:off x="243235" y="3235678"/>
            <a:ext cx="274777" cy="274777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17941" y="4660019"/>
            <a:ext cx="274777" cy="274777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1012821" y="4762644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>
            <a:off x="1696798" y="4697187"/>
            <a:ext cx="137389" cy="137389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6180" y="250190"/>
            <a:ext cx="6915785" cy="373380"/>
          </a:xfrm>
        </p:spPr>
        <p:txBody>
          <a:bodyPr wrap="square"/>
          <a:lstStyle/>
          <a:p>
            <a:pPr algn="l"/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4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、饮水必当思源，发扬红色精神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——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大学生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“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思源扬红</a:t>
            </a:r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”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队</a:t>
            </a:r>
            <a:endParaRPr lang="zh-CN" alt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810385" y="6137275"/>
            <a:ext cx="583565" cy="609600"/>
          </a:xfrm>
          <a:prstGeom prst="rect">
            <a:avLst/>
          </a:prstGeom>
          <a:noFill/>
        </p:spPr>
        <p:txBody>
          <a:bodyPr wrap="square" lIns="61109" tIns="30555" rIns="61109" bIns="30555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sp>
        <p:nvSpPr>
          <p:cNvPr id="61" name="矩形 60"/>
          <p:cNvSpPr/>
          <p:nvPr>
            <p:custDataLst>
              <p:tags r:id="rId1"/>
            </p:custDataLst>
          </p:nvPr>
        </p:nvSpPr>
        <p:spPr>
          <a:xfrm>
            <a:off x="4267994" y="490173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zh-CN" altLang="en-US" sz="1100" b="0" dirty="0">
              <a:latin typeface="+mj-ea"/>
              <a:ea typeface="+mj-ea"/>
            </a:endParaRPr>
          </a:p>
        </p:txBody>
      </p:sp>
      <p:pic>
        <p:nvPicPr>
          <p:cNvPr id="5" name="图片 4" descr="IMG_01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05" y="843915"/>
            <a:ext cx="2339975" cy="1560195"/>
          </a:xfrm>
          <a:prstGeom prst="ellipse">
            <a:avLst/>
          </a:prstGeom>
          <a:ln w="28575" cmpd="sng">
            <a:solidFill>
              <a:srgbClr val="00B0F0"/>
            </a:solidFill>
            <a:prstDash val="sysDash"/>
          </a:ln>
        </p:spPr>
      </p:pic>
      <p:pic>
        <p:nvPicPr>
          <p:cNvPr id="6" name="图片 5" descr="IMG_01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5700" y="867410"/>
            <a:ext cx="2393315" cy="1595755"/>
          </a:xfrm>
          <a:prstGeom prst="ellipse">
            <a:avLst/>
          </a:prstGeom>
          <a:ln w="28575" cmpd="sng">
            <a:solidFill>
              <a:srgbClr val="00B0F0"/>
            </a:solidFill>
            <a:prstDash val="sysDash"/>
          </a:ln>
        </p:spPr>
      </p:pic>
      <p:pic>
        <p:nvPicPr>
          <p:cNvPr id="7" name="图片 6" descr="IMG_01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740" y="1852295"/>
            <a:ext cx="2226945" cy="1485265"/>
          </a:xfrm>
          <a:prstGeom prst="snip2SameRect">
            <a:avLst/>
          </a:prstGeom>
          <a:ln w="28575" cmpd="sng">
            <a:solidFill>
              <a:schemeClr val="accent1"/>
            </a:solidFill>
            <a:prstDash val="sysDash"/>
          </a:ln>
        </p:spPr>
      </p:pic>
      <p:pic>
        <p:nvPicPr>
          <p:cNvPr id="8" name="图片 7" descr="IMG_013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525" y="1852930"/>
            <a:ext cx="2205990" cy="1471295"/>
          </a:xfrm>
          <a:prstGeom prst="snip2SameRect">
            <a:avLst/>
          </a:prstGeom>
          <a:ln w="28575" cmpd="sng">
            <a:solidFill>
              <a:schemeClr val="accent1"/>
            </a:solidFill>
            <a:prstDash val="dash"/>
          </a:ln>
        </p:spPr>
      </p:pic>
      <p:pic>
        <p:nvPicPr>
          <p:cNvPr id="9" name="图片 8" descr="IMG_015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5180" y="2820670"/>
            <a:ext cx="2117725" cy="1412240"/>
          </a:xfrm>
          <a:prstGeom prst="round2Same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图片 9" descr="IMG_015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535" y="2860675"/>
            <a:ext cx="2136140" cy="1424305"/>
          </a:xfrm>
          <a:prstGeom prst="round2Same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图片 11" descr="IMG_016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4210" y="3528695"/>
            <a:ext cx="2364740" cy="1576705"/>
          </a:xfrm>
          <a:prstGeom prst="roundRect">
            <a:avLst/>
          </a:prstGeom>
          <a:ln w="28575" cmpd="thickThin">
            <a:solidFill>
              <a:srgbClr val="FFFF00"/>
            </a:solidFill>
            <a:prstDash val="sysDash"/>
          </a:ln>
        </p:spPr>
      </p:pic>
      <p:grpSp>
        <p:nvGrpSpPr>
          <p:cNvPr id="3" name="组合 2"/>
          <p:cNvGrpSpPr/>
          <p:nvPr/>
        </p:nvGrpSpPr>
        <p:grpSpPr>
          <a:xfrm>
            <a:off x="4004899" y="1939941"/>
            <a:ext cx="1388221" cy="589507"/>
            <a:chOff x="5112345" y="4583380"/>
            <a:chExt cx="2076669" cy="882316"/>
          </a:xfrm>
        </p:grpSpPr>
        <p:grpSp>
          <p:nvGrpSpPr>
            <p:cNvPr id="4" name="组合 3"/>
            <p:cNvGrpSpPr/>
            <p:nvPr/>
          </p:nvGrpSpPr>
          <p:grpSpPr>
            <a:xfrm>
              <a:off x="5112345" y="4583380"/>
              <a:ext cx="2076669" cy="882316"/>
              <a:chOff x="2582250" y="5541358"/>
              <a:chExt cx="2076669" cy="882316"/>
            </a:xfrm>
          </p:grpSpPr>
          <p:sp>
            <p:nvSpPr>
              <p:cNvPr id="11" name="圆角矩形 10"/>
              <p:cNvSpPr/>
              <p:nvPr/>
            </p:nvSpPr>
            <p:spPr bwMode="auto">
              <a:xfrm>
                <a:off x="2582250" y="5541358"/>
                <a:ext cx="2076669" cy="882316"/>
              </a:xfrm>
              <a:prstGeom prst="roundRect">
                <a:avLst>
                  <a:gd name="adj" fmla="val 10568"/>
                </a:avLst>
              </a:pr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 bwMode="auto">
              <a:xfrm>
                <a:off x="2675090" y="5620577"/>
                <a:ext cx="1896899" cy="727516"/>
              </a:xfrm>
              <a:prstGeom prst="roundRect">
                <a:avLst>
                  <a:gd name="adj" fmla="val 10568"/>
                </a:avLst>
              </a:prstGeom>
              <a:solidFill>
                <a:srgbClr val="9954C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5295532" y="4806812"/>
              <a:ext cx="1633649" cy="483800"/>
            </a:xfrm>
            <a:prstGeom prst="rect">
              <a:avLst/>
            </a:prstGeom>
            <a:noFill/>
            <a:ln w="7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sz="1400" dirty="0">
                  <a:solidFill>
                    <a:srgbClr val="F8F8F8"/>
                  </a:solidFill>
                  <a:latin typeface="+mj-ea"/>
                  <a:ea typeface="+mj-ea"/>
                </a:rPr>
                <a:t>活动开展中</a:t>
              </a:r>
              <a:endParaRPr lang="zh-CN" altLang="en-US" sz="1400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77" name="图片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4617720" y="698500"/>
            <a:ext cx="1124585" cy="9715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5545" y="250190"/>
            <a:ext cx="4626610" cy="373380"/>
          </a:xfrm>
        </p:spPr>
        <p:txBody>
          <a:bodyPr wrap="square"/>
          <a:lstStyle/>
          <a:p>
            <a:pPr algn="l"/>
            <a:r>
              <a:rPr lang="en-US" altLang="zh-CN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5</a:t>
            </a:r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charset="0"/>
                <a:ea typeface="黑体" charset="0"/>
                <a:cs typeface="+mn-ea"/>
                <a:sym typeface="+mn-ea"/>
              </a:rPr>
              <a:t>、结合自身实践，做好个人实践活动</a:t>
            </a:r>
            <a:endParaRPr lang="zh-CN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654179" y="5917921"/>
            <a:ext cx="738965" cy="307928"/>
          </a:xfrm>
          <a:prstGeom prst="rect">
            <a:avLst/>
          </a:prstGeom>
          <a:noFill/>
        </p:spPr>
        <p:txBody>
          <a:bodyPr wrap="none" lIns="61109" tIns="30555" rIns="61109" bIns="30555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pic>
        <p:nvPicPr>
          <p:cNvPr id="49" name="图片 48" descr="Cache_-7f8affb7c87184db.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43305" y="1059815"/>
            <a:ext cx="2098675" cy="1574800"/>
          </a:xfrm>
          <a:prstGeom prst="round2DiagRect">
            <a:avLst/>
          </a:prstGeom>
        </p:spPr>
      </p:pic>
      <p:pic>
        <p:nvPicPr>
          <p:cNvPr id="50" name="图片 49" descr="Cache_-331ce7d8ff623fd1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497195" y="3067685"/>
            <a:ext cx="2189480" cy="1643380"/>
          </a:xfrm>
          <a:prstGeom prst="ellipse">
            <a:avLst/>
          </a:prstGeom>
        </p:spPr>
      </p:pic>
      <p:pic>
        <p:nvPicPr>
          <p:cNvPr id="51" name="图片 50" descr="-4a4cda889246b8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4175" y="1060450"/>
            <a:ext cx="877570" cy="1562100"/>
          </a:xfrm>
          <a:prstGeom prst="roundRect">
            <a:avLst/>
          </a:prstGeom>
        </p:spPr>
      </p:pic>
      <p:pic>
        <p:nvPicPr>
          <p:cNvPr id="52" name="图片 51" descr="Cache_-37f22c63bc4d1df4.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3995" y="1060450"/>
            <a:ext cx="907415" cy="1617345"/>
          </a:xfrm>
          <a:prstGeom prst="roundRect">
            <a:avLst/>
          </a:prstGeom>
        </p:spPr>
      </p:pic>
      <p:pic>
        <p:nvPicPr>
          <p:cNvPr id="53" name="图片 52" descr="Cache_359ab4f03e491717.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95" y="2787650"/>
            <a:ext cx="1695450" cy="2261235"/>
          </a:xfrm>
          <a:prstGeom prst="star10">
            <a:avLst/>
          </a:prstGeom>
        </p:spPr>
      </p:pic>
      <p:pic>
        <p:nvPicPr>
          <p:cNvPr id="54" name="图片 53" descr="Cache_21338a04e214503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140075" y="3067685"/>
            <a:ext cx="2193290" cy="1646555"/>
          </a:xfrm>
          <a:prstGeom prst="ellipse">
            <a:avLst/>
          </a:prstGeom>
        </p:spPr>
      </p:pic>
      <p:pic>
        <p:nvPicPr>
          <p:cNvPr id="55" name="图片 54" descr="QQ图片2016082622073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11245" y="1050925"/>
            <a:ext cx="1191260" cy="1590040"/>
          </a:xfrm>
          <a:prstGeom prst="round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tags/tag1.xml><?xml version="1.0" encoding="utf-8"?>
<p:tagLst xmlns:p="http://schemas.openxmlformats.org/presentationml/2006/main">
  <p:tag name="NORDRI TOOLS WATERMARK" val="m32gr24k"/>
</p:tagLst>
</file>

<file path=ppt/tags/tag2.xml><?xml version="1.0" encoding="utf-8"?>
<p:tagLst xmlns:p="http://schemas.openxmlformats.org/presentationml/2006/main">
  <p:tag name="NORDRI TOOLS WATERMARK" val="m32gr24k"/>
</p:tagLst>
</file>

<file path=ppt/tags/tag3.xml><?xml version="1.0" encoding="utf-8"?>
<p:tagLst xmlns:p="http://schemas.openxmlformats.org/presentationml/2006/main">
  <p:tag name="NORDRI TOOLS WATERMARK" val="m32gr24k"/>
</p:tagLst>
</file>

<file path=ppt/theme/theme1.xml><?xml version="1.0" encoding="utf-8"?>
<a:theme xmlns:a="http://schemas.openxmlformats.org/drawingml/2006/main" name="Office 主题​​">
  <a:themeElements>
    <a:clrScheme name="自定义 22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0070C0"/>
      </a:accent1>
      <a:accent2>
        <a:srgbClr val="00B0F0"/>
      </a:accent2>
      <a:accent3>
        <a:srgbClr val="0070C0"/>
      </a:accent3>
      <a:accent4>
        <a:srgbClr val="00B0F0"/>
      </a:accent4>
      <a:accent5>
        <a:srgbClr val="0070C0"/>
      </a:accent5>
      <a:accent6>
        <a:srgbClr val="00B0F0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</Words>
  <Application>WPS 演示</Application>
  <PresentationFormat>全屏显示(16:9)</PresentationFormat>
  <Paragraphs>66</Paragraphs>
  <Slides>10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Arial </vt:lpstr>
      <vt:lpstr>宋体 </vt:lpstr>
      <vt:lpstr>Calibri</vt:lpstr>
      <vt:lpstr>微软雅黑</vt:lpstr>
      <vt:lpstr>黑体</vt:lpstr>
      <vt:lpstr>Office 主题​​</vt:lpstr>
      <vt:lpstr>1、用手中的笔，画心中的你——淮南印象手绘团队</vt:lpstr>
      <vt:lpstr>1、用手中的笔，画心中的你——淮南印象手绘团队</vt:lpstr>
      <vt:lpstr>1、用手中的笔，画心中的你——淮南印象手绘团队</vt:lpstr>
      <vt:lpstr>2、树敬老之风，促社会文明——爱心敬老团队</vt:lpstr>
      <vt:lpstr>3、“豆花”香里说经年，听取“民生”一片——民声调查队</vt:lpstr>
      <vt:lpstr>3、“豆花”香里说经年，听取“民生”一片——民声调查队</vt:lpstr>
      <vt:lpstr>4、饮水必当思源，发扬红色精神——大学生“思源扬红”队</vt:lpstr>
      <vt:lpstr>4、饮水必当思源，发扬红色精神——大学生“思源扬红”队</vt:lpstr>
      <vt:lpstr>5、结合自身实践，做好个人实践活动</vt:lpstr>
      <vt:lpstr>5、结合自身实践，做好个人实践活动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哎呀小小草</dc:title>
  <dc:creator>哎呀小小草</dc:creator>
  <cp:keywords>https://800sucai.taobao.com/</cp:keywords>
  <dc:description>https://800sucai.taobao.com/</dc:description>
  <dc:subject>哎呀小小草</dc:subject>
  <cp:category>https://800sucai.taobao.com/</cp:category>
  <cp:lastModifiedBy>c</cp:lastModifiedBy>
  <cp:revision>971</cp:revision>
  <dcterms:created xsi:type="dcterms:W3CDTF">2015-04-24T01:01:00Z</dcterms:created>
  <dcterms:modified xsi:type="dcterms:W3CDTF">2016-09-08T01:27:26Z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2052-10.1.0.5777</vt:lpwstr>
  </property>
</Properties>
</file>